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41"/>
  </p:notesMasterIdLst>
  <p:sldIdLst>
    <p:sldId id="260" r:id="rId2"/>
    <p:sldId id="320" r:id="rId3"/>
    <p:sldId id="321" r:id="rId4"/>
    <p:sldId id="322" r:id="rId5"/>
    <p:sldId id="323" r:id="rId6"/>
    <p:sldId id="324" r:id="rId7"/>
    <p:sldId id="325" r:id="rId8"/>
    <p:sldId id="326" r:id="rId9"/>
    <p:sldId id="327" r:id="rId10"/>
    <p:sldId id="328" r:id="rId11"/>
    <p:sldId id="319" r:id="rId12"/>
    <p:sldId id="262" r:id="rId13"/>
    <p:sldId id="307" r:id="rId14"/>
    <p:sldId id="309" r:id="rId15"/>
    <p:sldId id="310" r:id="rId16"/>
    <p:sldId id="308" r:id="rId17"/>
    <p:sldId id="311" r:id="rId18"/>
    <p:sldId id="312" r:id="rId19"/>
    <p:sldId id="313" r:id="rId20"/>
    <p:sldId id="314" r:id="rId21"/>
    <p:sldId id="315" r:id="rId22"/>
    <p:sldId id="316" r:id="rId23"/>
    <p:sldId id="317" r:id="rId24"/>
    <p:sldId id="329" r:id="rId25"/>
    <p:sldId id="331" r:id="rId26"/>
    <p:sldId id="332" r:id="rId27"/>
    <p:sldId id="333" r:id="rId28"/>
    <p:sldId id="343" r:id="rId29"/>
    <p:sldId id="335" r:id="rId30"/>
    <p:sldId id="334" r:id="rId31"/>
    <p:sldId id="336" r:id="rId32"/>
    <p:sldId id="341" r:id="rId33"/>
    <p:sldId id="337" r:id="rId34"/>
    <p:sldId id="340" r:id="rId35"/>
    <p:sldId id="339" r:id="rId36"/>
    <p:sldId id="345" r:id="rId37"/>
    <p:sldId id="342" r:id="rId38"/>
    <p:sldId id="318" r:id="rId39"/>
    <p:sldId id="304" r:id="rId40"/>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Helvetica Neue Light" panose="02000403000000020004"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585"/>
  </p:normalViewPr>
  <p:slideViewPr>
    <p:cSldViewPr snapToGrid="0">
      <p:cViewPr varScale="1">
        <p:scale>
          <a:sx n="105" d="100"/>
          <a:sy n="105" d="100"/>
        </p:scale>
        <p:origin x="138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hyperlink" Target="https://docs.snowflake.com/en/sql-reference/sql/delete.html" TargetMode="External"/><Relationship Id="rId7" Type="http://schemas.openxmlformats.org/officeDocument/2006/relationships/hyperlink" Target="https://docs.snowflake.com/en/sql-reference/sql/copy-into-location.html" TargetMode="External"/><Relationship Id="rId2" Type="http://schemas.openxmlformats.org/officeDocument/2006/relationships/hyperlink" Target="https://docs.snowflake.com/en/sql-reference/sql/select.html" TargetMode="External"/><Relationship Id="rId1" Type="http://schemas.openxmlformats.org/officeDocument/2006/relationships/slideLayout" Target="../slideLayouts/slideLayout1.xml"/><Relationship Id="rId6" Type="http://schemas.openxmlformats.org/officeDocument/2006/relationships/hyperlink" Target="https://docs.snowflake.com/en/sql-reference/sql/copy-into-table.html" TargetMode="External"/><Relationship Id="rId5" Type="http://schemas.openxmlformats.org/officeDocument/2006/relationships/hyperlink" Target="https://docs.snowflake.com/en/sql-reference/sql/update.html" TargetMode="External"/><Relationship Id="rId4" Type="http://schemas.openxmlformats.org/officeDocument/2006/relationships/hyperlink" Target="https://docs.snowflake.com/en/sql-reference/sql/insert.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docs.snowflake.com/en/sql-reference/sql/alter-user.html" TargetMode="External"/><Relationship Id="rId2" Type="http://schemas.openxmlformats.org/officeDocument/2006/relationships/hyperlink" Target="https://docs.snowflake.com/en/sql-reference/sql/create-user.html" TargetMode="External"/><Relationship Id="rId1" Type="http://schemas.openxmlformats.org/officeDocument/2006/relationships/slideLayout" Target="../slideLayouts/slideLayout1.xml"/><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Snowflake Module 2</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Instructor Name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Credentials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br>
              <a:rPr lang="en-US" dirty="0"/>
            </a:br>
            <a:br>
              <a:rPr lang="en-US" dirty="0"/>
            </a:br>
            <a:r>
              <a:rPr lang="en-US" dirty="0"/>
              <a:t>Summary of Warehouses</a:t>
            </a:r>
            <a:br>
              <a:rPr lang="en-US" dirty="0"/>
            </a:br>
            <a:br>
              <a:rPr lang="en-US" dirty="0"/>
            </a:br>
            <a:endParaRPr lang="en-US" dirty="0"/>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Obviously each warehouse can contain multiple databases, schemas, tables, users.</a:t>
            </a:r>
          </a:p>
          <a:p>
            <a:r>
              <a:rPr lang="en-US" dirty="0"/>
              <a:t>USERS are usually tied to a single WAREHOUSE so in the next section, when we’re defining users privileges and permissions, we’ll want to make sure that we assign our users to the appropriate warehouse</a:t>
            </a:r>
          </a:p>
          <a:p>
            <a:r>
              <a:rPr lang="en-US" dirty="0"/>
              <a:t>Warehouses allow a single SYSADMIN to have power over </a:t>
            </a:r>
            <a:r>
              <a:rPr lang="en-US"/>
              <a:t>multiple warehouses.</a:t>
            </a:r>
            <a:endParaRPr lang="en-US" dirty="0"/>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889802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D317-1F5E-604C-8842-9CAC37C63D34}"/>
              </a:ext>
            </a:extLst>
          </p:cNvPr>
          <p:cNvSpPr>
            <a:spLocks noGrp="1"/>
          </p:cNvSpPr>
          <p:nvPr>
            <p:ph type="title"/>
          </p:nvPr>
        </p:nvSpPr>
        <p:spPr/>
        <p:txBody>
          <a:bodyPr/>
          <a:lstStyle/>
          <a:p>
            <a:r>
              <a:rPr lang="en-US" dirty="0"/>
              <a:t>Grants and Privileges</a:t>
            </a:r>
          </a:p>
        </p:txBody>
      </p:sp>
      <p:sp>
        <p:nvSpPr>
          <p:cNvPr id="3" name="Text Placeholder 2">
            <a:extLst>
              <a:ext uri="{FF2B5EF4-FFF2-40B4-BE49-F238E27FC236}">
                <a16:creationId xmlns:a16="http://schemas.microsoft.com/office/drawing/2014/main" id="{EF13F8B2-E0BA-664D-B13C-F77661F7B65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92052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A quick word on users/privileges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So- unlike what you are probably used to in other SQL platforms, the SNOWFLAKE system is primarily ROLE based. </a:t>
            </a:r>
          </a:p>
          <a:p>
            <a:r>
              <a:rPr lang="en-US" dirty="0"/>
              <a:t>We’re going to get deeply into how these roles and users are managed in the upcoming slides but it’s important to understand the hierarchy here which goes like this:</a:t>
            </a:r>
          </a:p>
          <a:p>
            <a:pPr lvl="1"/>
            <a:r>
              <a:rPr lang="en-US" b="1" dirty="0"/>
              <a:t>PRIVILEGES</a:t>
            </a:r>
            <a:r>
              <a:rPr lang="en-US" dirty="0"/>
              <a:t>: Things like CREATE, UPDATE, SELECT…stuff you’re probably used to</a:t>
            </a:r>
          </a:p>
          <a:p>
            <a:pPr lvl="1"/>
            <a:r>
              <a:rPr lang="en-US" b="1" dirty="0"/>
              <a:t>ROLE</a:t>
            </a:r>
            <a:r>
              <a:rPr lang="en-US" dirty="0"/>
              <a:t>: A collection of privileges on an OBJECT (Table/Database/</a:t>
            </a:r>
            <a:r>
              <a:rPr lang="en-US" dirty="0" err="1"/>
              <a:t>etc</a:t>
            </a:r>
            <a:r>
              <a:rPr lang="en-US" dirty="0"/>
              <a:t>)</a:t>
            </a:r>
          </a:p>
          <a:p>
            <a:pPr lvl="1"/>
            <a:r>
              <a:rPr lang="en-US" b="1" dirty="0"/>
              <a:t>USER</a:t>
            </a:r>
            <a:r>
              <a:rPr lang="en-US" dirty="0"/>
              <a:t>: Assigned to a ROLE </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6" name="Picture 5">
            <a:extLst>
              <a:ext uri="{FF2B5EF4-FFF2-40B4-BE49-F238E27FC236}">
                <a16:creationId xmlns:a16="http://schemas.microsoft.com/office/drawing/2014/main" id="{959E2E03-E950-DE42-A55E-D6043CC15C9F}"/>
              </a:ext>
            </a:extLst>
          </p:cNvPr>
          <p:cNvPicPr>
            <a:picLocks noChangeAspect="1"/>
          </p:cNvPicPr>
          <p:nvPr/>
        </p:nvPicPr>
        <p:blipFill>
          <a:blip r:embed="rId2"/>
          <a:stretch>
            <a:fillRect/>
          </a:stretch>
        </p:blipFill>
        <p:spPr>
          <a:xfrm>
            <a:off x="8217408" y="4764498"/>
            <a:ext cx="2404618" cy="1600164"/>
          </a:xfrm>
          <a:prstGeom prst="rect">
            <a:avLst/>
          </a:prstGeom>
        </p:spPr>
      </p:pic>
    </p:spTree>
    <p:extLst>
      <p:ext uri="{BB962C8B-B14F-4D97-AF65-F5344CB8AC3E}">
        <p14:creationId xmlns:p14="http://schemas.microsoft.com/office/powerpoint/2010/main" val="2237563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8" name="Picture 7">
            <a:extLst>
              <a:ext uri="{FF2B5EF4-FFF2-40B4-BE49-F238E27FC236}">
                <a16:creationId xmlns:a16="http://schemas.microsoft.com/office/drawing/2014/main" id="{D532E695-67B4-8447-B66E-55CDBD13C53A}"/>
              </a:ext>
            </a:extLst>
          </p:cNvPr>
          <p:cNvPicPr>
            <a:picLocks noChangeAspect="1"/>
          </p:cNvPicPr>
          <p:nvPr/>
        </p:nvPicPr>
        <p:blipFill>
          <a:blip r:embed="rId2"/>
          <a:stretch>
            <a:fillRect/>
          </a:stretch>
        </p:blipFill>
        <p:spPr>
          <a:xfrm>
            <a:off x="1085088" y="1414237"/>
            <a:ext cx="10765536" cy="4940899"/>
          </a:xfrm>
          <a:prstGeom prst="rect">
            <a:avLst/>
          </a:prstGeom>
        </p:spPr>
      </p:pic>
    </p:spTree>
    <p:extLst>
      <p:ext uri="{BB962C8B-B14F-4D97-AF65-F5344CB8AC3E}">
        <p14:creationId xmlns:p14="http://schemas.microsoft.com/office/powerpoint/2010/main" val="3985180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Privileges are the lowest level in the permissions hierarchy.</a:t>
            </a:r>
          </a:p>
          <a:p>
            <a:r>
              <a:rPr lang="en-US" dirty="0"/>
              <a:t>Generally they are similar to what you are probably used to in other SQL environments. The majority of the time you’ll be dealing with:</a:t>
            </a:r>
          </a:p>
          <a:p>
            <a:pPr lvl="1"/>
            <a:r>
              <a:rPr lang="en-US" dirty="0"/>
              <a:t>SELECT</a:t>
            </a:r>
          </a:p>
          <a:p>
            <a:pPr lvl="1"/>
            <a:r>
              <a:rPr lang="en-US" dirty="0"/>
              <a:t>CREATE</a:t>
            </a:r>
          </a:p>
          <a:p>
            <a:pPr lvl="1"/>
            <a:r>
              <a:rPr lang="en-US" dirty="0"/>
              <a:t>UPDATE</a:t>
            </a:r>
          </a:p>
          <a:p>
            <a:pPr lvl="1"/>
            <a:r>
              <a:rPr lang="en-US" dirty="0"/>
              <a:t>USE</a:t>
            </a:r>
          </a:p>
          <a:p>
            <a:pPr lvl="1"/>
            <a:r>
              <a:rPr lang="en-US" dirty="0"/>
              <a:t>TRUNCATE</a:t>
            </a: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6" name="Picture 5">
            <a:extLst>
              <a:ext uri="{FF2B5EF4-FFF2-40B4-BE49-F238E27FC236}">
                <a16:creationId xmlns:a16="http://schemas.microsoft.com/office/drawing/2014/main" id="{959E2E03-E950-DE42-A55E-D6043CC15C9F}"/>
              </a:ext>
            </a:extLst>
          </p:cNvPr>
          <p:cNvPicPr>
            <a:picLocks noChangeAspect="1"/>
          </p:cNvPicPr>
          <p:nvPr/>
        </p:nvPicPr>
        <p:blipFill>
          <a:blip r:embed="rId2"/>
          <a:stretch>
            <a:fillRect/>
          </a:stretch>
        </p:blipFill>
        <p:spPr>
          <a:xfrm>
            <a:off x="7270376" y="3198221"/>
            <a:ext cx="4498848" cy="2993779"/>
          </a:xfrm>
          <a:prstGeom prst="rect">
            <a:avLst/>
          </a:prstGeom>
        </p:spPr>
      </p:pic>
    </p:spTree>
    <p:extLst>
      <p:ext uri="{BB962C8B-B14F-4D97-AF65-F5344CB8AC3E}">
        <p14:creationId xmlns:p14="http://schemas.microsoft.com/office/powerpoint/2010/main" val="452110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Privileges and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Privileges</a:t>
            </a:r>
            <a:r>
              <a:rPr lang="en-US" dirty="0"/>
              <a:t> are assigned to </a:t>
            </a:r>
            <a:r>
              <a:rPr lang="en-US" b="1" dirty="0"/>
              <a:t>ROLES</a:t>
            </a:r>
            <a:r>
              <a:rPr lang="en-US" dirty="0"/>
              <a:t>. SO…as you saw from our previous image, a </a:t>
            </a:r>
            <a:r>
              <a:rPr lang="en-US" b="1" dirty="0"/>
              <a:t>ROLE</a:t>
            </a:r>
            <a:r>
              <a:rPr lang="en-US" dirty="0"/>
              <a:t> can be thought of as a collection of </a:t>
            </a:r>
            <a:r>
              <a:rPr lang="en-US" b="1" dirty="0"/>
              <a:t>Privileges</a:t>
            </a:r>
            <a:r>
              <a:rPr lang="en-US" dirty="0"/>
              <a:t>. </a:t>
            </a:r>
          </a:p>
          <a:p>
            <a:endParaRPr lang="en-US" dirty="0"/>
          </a:p>
          <a:p>
            <a:r>
              <a:rPr lang="en-US" dirty="0"/>
              <a:t>Snowflake comes with a collection of various ROLES by default. We’re going to go through each of these default roles to understand what comes “out of the box” (and also get an understanding of how these can be used immediately.</a:t>
            </a:r>
          </a:p>
          <a:p>
            <a:endParaRPr lang="en-US"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5" name="Picture 4">
            <a:extLst>
              <a:ext uri="{FF2B5EF4-FFF2-40B4-BE49-F238E27FC236}">
                <a16:creationId xmlns:a16="http://schemas.microsoft.com/office/drawing/2014/main" id="{65D986FB-6A81-D341-A7F8-6BE995C6DEDC}"/>
              </a:ext>
            </a:extLst>
          </p:cNvPr>
          <p:cNvPicPr>
            <a:picLocks noChangeAspect="1"/>
          </p:cNvPicPr>
          <p:nvPr/>
        </p:nvPicPr>
        <p:blipFill>
          <a:blip r:embed="rId2"/>
          <a:stretch>
            <a:fillRect/>
          </a:stretch>
        </p:blipFill>
        <p:spPr>
          <a:xfrm>
            <a:off x="4344640" y="4206240"/>
            <a:ext cx="2265710" cy="2265710"/>
          </a:xfrm>
          <a:prstGeom prst="rect">
            <a:avLst/>
          </a:prstGeom>
        </p:spPr>
      </p:pic>
    </p:spTree>
    <p:extLst>
      <p:ext uri="{BB962C8B-B14F-4D97-AF65-F5344CB8AC3E}">
        <p14:creationId xmlns:p14="http://schemas.microsoft.com/office/powerpoint/2010/main" val="105543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Snowflake privileges are entirely ROLE-based, not USER-based. </a:t>
            </a:r>
          </a:p>
          <a:p>
            <a:pPr lvl="1"/>
            <a:r>
              <a:rPr lang="en-US" dirty="0"/>
              <a:t>Snowflake uses roles to control access to objects in the system:</a:t>
            </a:r>
          </a:p>
          <a:p>
            <a:pPr lvl="2"/>
            <a:r>
              <a:rPr lang="en-US" dirty="0"/>
              <a:t>Roles are granted access privileges for objects in the system (databases, tables, etc.).</a:t>
            </a:r>
          </a:p>
          <a:p>
            <a:pPr lvl="2"/>
            <a:r>
              <a:rPr lang="en-US" dirty="0"/>
              <a:t>Roles are granted to users to enable them to create, modify, and use the objects for which the roles have privileges.</a:t>
            </a:r>
          </a:p>
          <a:p>
            <a:pPr lvl="2"/>
            <a:r>
              <a:rPr lang="en-US" dirty="0"/>
              <a:t>Roles can be granted to other roles to support defining hierarchical access privileges.</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5" name="Picture 4">
            <a:extLst>
              <a:ext uri="{FF2B5EF4-FFF2-40B4-BE49-F238E27FC236}">
                <a16:creationId xmlns:a16="http://schemas.microsoft.com/office/drawing/2014/main" id="{52477108-5769-D045-A8AE-104B42DBD84D}"/>
              </a:ext>
            </a:extLst>
          </p:cNvPr>
          <p:cNvPicPr>
            <a:picLocks noChangeAspect="1"/>
          </p:cNvPicPr>
          <p:nvPr/>
        </p:nvPicPr>
        <p:blipFill>
          <a:blip r:embed="rId2"/>
          <a:stretch>
            <a:fillRect/>
          </a:stretch>
        </p:blipFill>
        <p:spPr>
          <a:xfrm>
            <a:off x="3807009" y="4317912"/>
            <a:ext cx="5522976" cy="2046750"/>
          </a:xfrm>
          <a:prstGeom prst="rect">
            <a:avLst/>
          </a:prstGeom>
        </p:spPr>
      </p:pic>
    </p:spTree>
    <p:extLst>
      <p:ext uri="{BB962C8B-B14F-4D97-AF65-F5344CB8AC3E}">
        <p14:creationId xmlns:p14="http://schemas.microsoft.com/office/powerpoint/2010/main" val="2287019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First…let’s use our web GUI to list the currently available roles. </a:t>
            </a:r>
          </a:p>
          <a:p>
            <a:r>
              <a:rPr lang="en-US" dirty="0"/>
              <a:t>Type the following into your web interface:</a:t>
            </a:r>
          </a:p>
          <a:p>
            <a:pPr marL="76200" indent="0">
              <a:buNone/>
            </a:pPr>
            <a:endParaRPr lang="en-US" b="1" dirty="0"/>
          </a:p>
          <a:p>
            <a:pPr marL="76200" indent="0">
              <a:buNone/>
            </a:pPr>
            <a:r>
              <a:rPr lang="en-US" b="1" dirty="0"/>
              <a:t>SHOW ROLES</a:t>
            </a:r>
          </a:p>
          <a:p>
            <a:pPr marL="76200" indent="0">
              <a:buNone/>
            </a:pPr>
            <a:endParaRPr lang="en-US" dirty="0"/>
          </a:p>
          <a:p>
            <a:r>
              <a:rPr lang="en-US" dirty="0"/>
              <a:t>You should get a list of the following roles:</a:t>
            </a:r>
          </a:p>
          <a:p>
            <a:pPr lvl="1"/>
            <a:r>
              <a:rPr lang="en-US" dirty="0"/>
              <a:t>ACCOUNTADMIN</a:t>
            </a:r>
          </a:p>
          <a:p>
            <a:pPr lvl="1"/>
            <a:r>
              <a:rPr lang="en-US" dirty="0"/>
              <a:t>PUBLIC</a:t>
            </a:r>
          </a:p>
          <a:p>
            <a:pPr lvl="1"/>
            <a:r>
              <a:rPr lang="en-US" dirty="0"/>
              <a:t>SECURITYADMIN</a:t>
            </a:r>
          </a:p>
          <a:p>
            <a:pPr lvl="1"/>
            <a:r>
              <a:rPr lang="en-US" dirty="0"/>
              <a:t>SYSADMIN</a:t>
            </a:r>
          </a:p>
          <a:p>
            <a:pPr lvl="1"/>
            <a:r>
              <a:rPr lang="en-US" dirty="0"/>
              <a:t>USERADMIN</a:t>
            </a:r>
          </a:p>
          <a:p>
            <a:pPr marL="76200" indent="0">
              <a:buNone/>
            </a:pPr>
            <a:r>
              <a:rPr lang="en-US" dirty="0"/>
              <a:t> </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2291391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pic>
        <p:nvPicPr>
          <p:cNvPr id="7" name="Picture 6">
            <a:extLst>
              <a:ext uri="{FF2B5EF4-FFF2-40B4-BE49-F238E27FC236}">
                <a16:creationId xmlns:a16="http://schemas.microsoft.com/office/drawing/2014/main" id="{E696E8B2-8309-584E-B745-593382470950}"/>
              </a:ext>
            </a:extLst>
          </p:cNvPr>
          <p:cNvPicPr>
            <a:picLocks noChangeAspect="1"/>
          </p:cNvPicPr>
          <p:nvPr/>
        </p:nvPicPr>
        <p:blipFill>
          <a:blip r:embed="rId2"/>
          <a:stretch>
            <a:fillRect/>
          </a:stretch>
        </p:blipFill>
        <p:spPr>
          <a:xfrm>
            <a:off x="1378671" y="1570482"/>
            <a:ext cx="10142769" cy="4528022"/>
          </a:xfrm>
          <a:prstGeom prst="rect">
            <a:avLst/>
          </a:prstGeom>
        </p:spPr>
      </p:pic>
    </p:spTree>
    <p:extLst>
      <p:ext uri="{BB962C8B-B14F-4D97-AF65-F5344CB8AC3E}">
        <p14:creationId xmlns:p14="http://schemas.microsoft.com/office/powerpoint/2010/main" val="2958002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ACCOUNTADMIN:</a:t>
            </a:r>
          </a:p>
          <a:p>
            <a:pPr lvl="1"/>
            <a:r>
              <a:rPr lang="en-US" dirty="0"/>
              <a:t>The account admin is an extremely powerful role; it has all the privileges of SECURITYADMIN and SYSADMIN. The role should only be used for the initial setup of Snowflake. This role also can access billing information and visualize the resources used by each warehouse.</a:t>
            </a:r>
          </a:p>
          <a:p>
            <a:pPr lvl="1"/>
            <a:r>
              <a:rPr lang="en-US" dirty="0" err="1"/>
              <a:t>Sith</a:t>
            </a:r>
            <a:r>
              <a:rPr lang="en-US" dirty="0"/>
              <a:t> Lord</a:t>
            </a:r>
          </a:p>
          <a:p>
            <a:pPr marL="76200" indent="0">
              <a:buNone/>
            </a:pPr>
            <a:r>
              <a:rPr lang="en-US" dirty="0"/>
              <a:t> </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pic>
        <p:nvPicPr>
          <p:cNvPr id="5" name="Picture 4">
            <a:extLst>
              <a:ext uri="{FF2B5EF4-FFF2-40B4-BE49-F238E27FC236}">
                <a16:creationId xmlns:a16="http://schemas.microsoft.com/office/drawing/2014/main" id="{590376A2-542C-7B4F-95F3-FAE958DA85FD}"/>
              </a:ext>
            </a:extLst>
          </p:cNvPr>
          <p:cNvPicPr>
            <a:picLocks noChangeAspect="1"/>
          </p:cNvPicPr>
          <p:nvPr/>
        </p:nvPicPr>
        <p:blipFill>
          <a:blip r:embed="rId2"/>
          <a:stretch>
            <a:fillRect/>
          </a:stretch>
        </p:blipFill>
        <p:spPr>
          <a:xfrm>
            <a:off x="3710940" y="3642359"/>
            <a:ext cx="4770120" cy="2671267"/>
          </a:xfrm>
          <a:prstGeom prst="rect">
            <a:avLst/>
          </a:prstGeom>
        </p:spPr>
      </p:pic>
    </p:spTree>
    <p:extLst>
      <p:ext uri="{BB962C8B-B14F-4D97-AF65-F5344CB8AC3E}">
        <p14:creationId xmlns:p14="http://schemas.microsoft.com/office/powerpoint/2010/main" val="2738638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6D7D-5FAC-B344-9D08-2DA7918B8556}"/>
              </a:ext>
            </a:extLst>
          </p:cNvPr>
          <p:cNvSpPr>
            <a:spLocks noGrp="1"/>
          </p:cNvSpPr>
          <p:nvPr>
            <p:ph type="title"/>
          </p:nvPr>
        </p:nvSpPr>
        <p:spPr/>
        <p:txBody>
          <a:bodyPr/>
          <a:lstStyle/>
          <a:p>
            <a:r>
              <a:rPr lang="en-US" dirty="0"/>
              <a:t>General Snowflake Hierarchy</a:t>
            </a:r>
          </a:p>
        </p:txBody>
      </p:sp>
      <p:sp>
        <p:nvSpPr>
          <p:cNvPr id="3" name="Text Placeholder 2">
            <a:extLst>
              <a:ext uri="{FF2B5EF4-FFF2-40B4-BE49-F238E27FC236}">
                <a16:creationId xmlns:a16="http://schemas.microsoft.com/office/drawing/2014/main" id="{C146C560-6924-5646-B922-780EA5A69D9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855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SECURITYADMIN</a:t>
            </a:r>
            <a:r>
              <a:rPr lang="en-US" dirty="0"/>
              <a:t> :</a:t>
            </a:r>
          </a:p>
          <a:p>
            <a:pPr lvl="1"/>
            <a:r>
              <a:rPr lang="en-US" dirty="0"/>
              <a:t>(Security Administrator) is responsible for users, roles and privileges. All roles, users and privileges should be owned and created by the security administrator. </a:t>
            </a:r>
          </a:p>
          <a:p>
            <a:pPr lvl="1"/>
            <a:r>
              <a:rPr lang="en-US" dirty="0" err="1"/>
              <a:t>Sith</a:t>
            </a:r>
            <a:r>
              <a:rPr lang="en-US" dirty="0"/>
              <a:t> Master</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pic>
        <p:nvPicPr>
          <p:cNvPr id="6" name="Picture 5">
            <a:extLst>
              <a:ext uri="{FF2B5EF4-FFF2-40B4-BE49-F238E27FC236}">
                <a16:creationId xmlns:a16="http://schemas.microsoft.com/office/drawing/2014/main" id="{66BC8C82-699A-0D4D-BB0A-79D3D4DE723F}"/>
              </a:ext>
            </a:extLst>
          </p:cNvPr>
          <p:cNvPicPr>
            <a:picLocks noChangeAspect="1"/>
          </p:cNvPicPr>
          <p:nvPr/>
        </p:nvPicPr>
        <p:blipFill>
          <a:blip r:embed="rId2"/>
          <a:stretch>
            <a:fillRect/>
          </a:stretch>
        </p:blipFill>
        <p:spPr>
          <a:xfrm>
            <a:off x="4469542" y="3334500"/>
            <a:ext cx="2857500" cy="2857500"/>
          </a:xfrm>
          <a:prstGeom prst="rect">
            <a:avLst/>
          </a:prstGeom>
        </p:spPr>
      </p:pic>
    </p:spTree>
    <p:extLst>
      <p:ext uri="{BB962C8B-B14F-4D97-AF65-F5344CB8AC3E}">
        <p14:creationId xmlns:p14="http://schemas.microsoft.com/office/powerpoint/2010/main" val="3062915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SYSADMIN:</a:t>
            </a:r>
          </a:p>
          <a:p>
            <a:pPr lvl="1"/>
            <a:r>
              <a:rPr lang="en-US" dirty="0"/>
              <a:t>Creates objects inside Snowflake. The SYSADMIN is responsible for all databases, schemas, tables and views.</a:t>
            </a:r>
          </a:p>
          <a:p>
            <a:pPr lvl="1"/>
            <a:r>
              <a:rPr lang="en-US" dirty="0"/>
              <a:t>General of the Empire</a:t>
            </a: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5" name="Picture 4">
            <a:extLst>
              <a:ext uri="{FF2B5EF4-FFF2-40B4-BE49-F238E27FC236}">
                <a16:creationId xmlns:a16="http://schemas.microsoft.com/office/drawing/2014/main" id="{00515574-EA75-9846-A364-5EED480DFC4C}"/>
              </a:ext>
            </a:extLst>
          </p:cNvPr>
          <p:cNvPicPr>
            <a:picLocks noChangeAspect="1"/>
          </p:cNvPicPr>
          <p:nvPr/>
        </p:nvPicPr>
        <p:blipFill>
          <a:blip r:embed="rId2"/>
          <a:stretch>
            <a:fillRect/>
          </a:stretch>
        </p:blipFill>
        <p:spPr>
          <a:xfrm>
            <a:off x="4433000" y="3429000"/>
            <a:ext cx="3302000" cy="2463800"/>
          </a:xfrm>
          <a:prstGeom prst="rect">
            <a:avLst/>
          </a:prstGeom>
        </p:spPr>
      </p:pic>
    </p:spTree>
    <p:extLst>
      <p:ext uri="{BB962C8B-B14F-4D97-AF65-F5344CB8AC3E}">
        <p14:creationId xmlns:p14="http://schemas.microsoft.com/office/powerpoint/2010/main" val="512530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PUBLIC:</a:t>
            </a:r>
          </a:p>
          <a:p>
            <a:pPr lvl="1"/>
            <a:r>
              <a:rPr lang="en-US" dirty="0"/>
              <a:t>This is automatically granted to every user and role and is publicly available.</a:t>
            </a:r>
          </a:p>
          <a:p>
            <a:pPr lvl="1"/>
            <a:r>
              <a:rPr lang="en-US" dirty="0"/>
              <a:t>Really has absolutely NO permissions</a:t>
            </a:r>
          </a:p>
          <a:p>
            <a:pPr lvl="1"/>
            <a:r>
              <a:rPr lang="en-US" dirty="0"/>
              <a:t>Storm Trooper</a:t>
            </a: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pic>
        <p:nvPicPr>
          <p:cNvPr id="6" name="Picture 5">
            <a:extLst>
              <a:ext uri="{FF2B5EF4-FFF2-40B4-BE49-F238E27FC236}">
                <a16:creationId xmlns:a16="http://schemas.microsoft.com/office/drawing/2014/main" id="{9AE674A5-AB05-6A4B-A390-34AF050539CF}"/>
              </a:ext>
            </a:extLst>
          </p:cNvPr>
          <p:cNvPicPr>
            <a:picLocks noChangeAspect="1"/>
          </p:cNvPicPr>
          <p:nvPr/>
        </p:nvPicPr>
        <p:blipFill>
          <a:blip r:embed="rId2"/>
          <a:stretch>
            <a:fillRect/>
          </a:stretch>
        </p:blipFill>
        <p:spPr>
          <a:xfrm>
            <a:off x="4371766" y="2891480"/>
            <a:ext cx="3448467" cy="3448467"/>
          </a:xfrm>
          <a:prstGeom prst="rect">
            <a:avLst/>
          </a:prstGeom>
        </p:spPr>
      </p:pic>
    </p:spTree>
    <p:extLst>
      <p:ext uri="{BB962C8B-B14F-4D97-AF65-F5344CB8AC3E}">
        <p14:creationId xmlns:p14="http://schemas.microsoft.com/office/powerpoint/2010/main" val="2407447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So obviously when we are setting up a Snowflake DB the first thing we’ll usually want to do is create a User. </a:t>
            </a:r>
          </a:p>
          <a:p>
            <a:r>
              <a:rPr lang="en-US" dirty="0"/>
              <a:t>Similar to AWS: Generally we don’t want our ROOT user running around doing day-to-day stuff…so let’s start with creating a ROLE and granting it some PERMISSIONS.</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7" name="Picture 6">
            <a:extLst>
              <a:ext uri="{FF2B5EF4-FFF2-40B4-BE49-F238E27FC236}">
                <a16:creationId xmlns:a16="http://schemas.microsoft.com/office/drawing/2014/main" id="{D01815DB-DE2F-5043-A3E3-05C72C754B7C}"/>
              </a:ext>
            </a:extLst>
          </p:cNvPr>
          <p:cNvPicPr>
            <a:picLocks noChangeAspect="1"/>
          </p:cNvPicPr>
          <p:nvPr/>
        </p:nvPicPr>
        <p:blipFill>
          <a:blip r:embed="rId2"/>
          <a:stretch>
            <a:fillRect/>
          </a:stretch>
        </p:blipFill>
        <p:spPr>
          <a:xfrm>
            <a:off x="1718618" y="3568902"/>
            <a:ext cx="8994689" cy="2903048"/>
          </a:xfrm>
          <a:prstGeom prst="rect">
            <a:avLst/>
          </a:prstGeom>
        </p:spPr>
      </p:pic>
    </p:spTree>
    <p:extLst>
      <p:ext uri="{BB962C8B-B14F-4D97-AF65-F5344CB8AC3E}">
        <p14:creationId xmlns:p14="http://schemas.microsoft.com/office/powerpoint/2010/main" val="2183445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Access Control in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So now that we’ve been through the process of creating roles it’s time to get a wide angle view of the overall access control system in snowflake.</a:t>
            </a:r>
          </a:p>
          <a:p>
            <a:r>
              <a:rPr lang="en-US" dirty="0"/>
              <a:t>Snowflake’s approach to access control combines aspects from both of the following models:</a:t>
            </a:r>
          </a:p>
          <a:p>
            <a:pPr lvl="1"/>
            <a:r>
              <a:rPr lang="en-US" b="1" dirty="0"/>
              <a:t>Discretionary Access Control (DAC):</a:t>
            </a:r>
            <a:r>
              <a:rPr lang="en-US" dirty="0"/>
              <a:t> Each object has an owner, who can in turn grant access to that object.</a:t>
            </a:r>
          </a:p>
          <a:p>
            <a:pPr lvl="1"/>
            <a:r>
              <a:rPr lang="en-US" b="1" dirty="0"/>
              <a:t>Role-based Access Control (RBAC):</a:t>
            </a:r>
            <a:r>
              <a:rPr lang="en-US" dirty="0"/>
              <a:t> Access privileges are assigned to roles, which are in turn assigned to users.</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pic>
        <p:nvPicPr>
          <p:cNvPr id="5" name="Picture 4">
            <a:extLst>
              <a:ext uri="{FF2B5EF4-FFF2-40B4-BE49-F238E27FC236}">
                <a16:creationId xmlns:a16="http://schemas.microsoft.com/office/drawing/2014/main" id="{36B754C9-C61C-1C4E-A760-FCD96816F9A9}"/>
              </a:ext>
            </a:extLst>
          </p:cNvPr>
          <p:cNvPicPr>
            <a:picLocks noChangeAspect="1"/>
          </p:cNvPicPr>
          <p:nvPr/>
        </p:nvPicPr>
        <p:blipFill>
          <a:blip r:embed="rId2"/>
          <a:stretch>
            <a:fillRect/>
          </a:stretch>
        </p:blipFill>
        <p:spPr>
          <a:xfrm>
            <a:off x="4475099" y="4539279"/>
            <a:ext cx="3241802" cy="1731777"/>
          </a:xfrm>
          <a:prstGeom prst="rect">
            <a:avLst/>
          </a:prstGeom>
        </p:spPr>
      </p:pic>
    </p:spTree>
    <p:extLst>
      <p:ext uri="{BB962C8B-B14F-4D97-AF65-F5344CB8AC3E}">
        <p14:creationId xmlns:p14="http://schemas.microsoft.com/office/powerpoint/2010/main" val="3225613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Access Control in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Because everything is a mix of these two things the system can be a bit byzantine and difficult to understand. </a:t>
            </a:r>
          </a:p>
          <a:p>
            <a:r>
              <a:rPr lang="en-US" dirty="0"/>
              <a:t>We’re going to go through these next sections slowly to try to make sure that everyone understands.</a:t>
            </a:r>
          </a:p>
          <a:p>
            <a:r>
              <a:rPr lang="en-US" dirty="0"/>
              <a:t>The key concepts to understanding access control in Snowflake are on the next slide</a:t>
            </a:r>
          </a:p>
          <a:p>
            <a:pPr marL="76200" indent="0">
              <a:buNone/>
            </a:pP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pic>
        <p:nvPicPr>
          <p:cNvPr id="5" name="Picture 4">
            <a:extLst>
              <a:ext uri="{FF2B5EF4-FFF2-40B4-BE49-F238E27FC236}">
                <a16:creationId xmlns:a16="http://schemas.microsoft.com/office/drawing/2014/main" id="{36B754C9-C61C-1C4E-A760-FCD96816F9A9}"/>
              </a:ext>
            </a:extLst>
          </p:cNvPr>
          <p:cNvPicPr>
            <a:picLocks noChangeAspect="1"/>
          </p:cNvPicPr>
          <p:nvPr/>
        </p:nvPicPr>
        <p:blipFill>
          <a:blip r:embed="rId2"/>
          <a:stretch>
            <a:fillRect/>
          </a:stretch>
        </p:blipFill>
        <p:spPr>
          <a:xfrm>
            <a:off x="4475099" y="4539279"/>
            <a:ext cx="3241802" cy="1731777"/>
          </a:xfrm>
          <a:prstGeom prst="rect">
            <a:avLst/>
          </a:prstGeom>
        </p:spPr>
      </p:pic>
    </p:spTree>
    <p:extLst>
      <p:ext uri="{BB962C8B-B14F-4D97-AF65-F5344CB8AC3E}">
        <p14:creationId xmlns:p14="http://schemas.microsoft.com/office/powerpoint/2010/main" val="991222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Access Control in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Securable object:</a:t>
            </a:r>
            <a:r>
              <a:rPr lang="en-US" dirty="0"/>
              <a:t> An entity to which access can be granted. Unless allowed by a grant, access will be denied.</a:t>
            </a:r>
          </a:p>
          <a:p>
            <a:r>
              <a:rPr lang="en-US" b="1" dirty="0"/>
              <a:t>Role:</a:t>
            </a:r>
            <a:r>
              <a:rPr lang="en-US" dirty="0"/>
              <a:t> An entity to which privileges can be granted. Roles are in turn assigned to users. Note that roles can also be assigned to other roles, creating a role hierarchy.</a:t>
            </a:r>
          </a:p>
          <a:p>
            <a:r>
              <a:rPr lang="en-US" b="1" dirty="0"/>
              <a:t>Privilege:</a:t>
            </a:r>
            <a:r>
              <a:rPr lang="en-US" dirty="0"/>
              <a:t> A defined level of access to an object. Multiple distinct privileges may be used to control the granularity of access granted.</a:t>
            </a:r>
          </a:p>
          <a:p>
            <a:r>
              <a:rPr lang="en-US" b="1" dirty="0"/>
              <a:t>User:</a:t>
            </a:r>
            <a:r>
              <a:rPr lang="en-US" dirty="0"/>
              <a:t> A user identity recognized by Snowflake, whether associated with a person or program.</a:t>
            </a:r>
          </a:p>
          <a:p>
            <a:pPr marL="76200" indent="0">
              <a:buNone/>
            </a:pP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pic>
        <p:nvPicPr>
          <p:cNvPr id="5" name="Picture 4">
            <a:extLst>
              <a:ext uri="{FF2B5EF4-FFF2-40B4-BE49-F238E27FC236}">
                <a16:creationId xmlns:a16="http://schemas.microsoft.com/office/drawing/2014/main" id="{36B754C9-C61C-1C4E-A760-FCD96816F9A9}"/>
              </a:ext>
            </a:extLst>
          </p:cNvPr>
          <p:cNvPicPr>
            <a:picLocks noChangeAspect="1"/>
          </p:cNvPicPr>
          <p:nvPr/>
        </p:nvPicPr>
        <p:blipFill>
          <a:blip r:embed="rId2"/>
          <a:stretch>
            <a:fillRect/>
          </a:stretch>
        </p:blipFill>
        <p:spPr>
          <a:xfrm>
            <a:off x="5059679" y="4851563"/>
            <a:ext cx="2657221" cy="1419493"/>
          </a:xfrm>
          <a:prstGeom prst="rect">
            <a:avLst/>
          </a:prstGeom>
        </p:spPr>
      </p:pic>
    </p:spTree>
    <p:extLst>
      <p:ext uri="{BB962C8B-B14F-4D97-AF65-F5344CB8AC3E}">
        <p14:creationId xmlns:p14="http://schemas.microsoft.com/office/powerpoint/2010/main" val="2190139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Access Control in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In the Snowflake model, access to securable objects is allowed via privileges assigned to roles, which are in turn assigned to other roles or users. </a:t>
            </a:r>
          </a:p>
          <a:p>
            <a:r>
              <a:rPr lang="en-US" dirty="0"/>
              <a:t>In addition, each securable object has an owner that can grant access to other roles. </a:t>
            </a:r>
          </a:p>
          <a:p>
            <a:r>
              <a:rPr lang="en-US" dirty="0"/>
              <a:t>This model is different from a user-based access control model, in which rights and privileges are assigned to each user or group of users. </a:t>
            </a: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pic>
        <p:nvPicPr>
          <p:cNvPr id="5" name="Picture 4">
            <a:extLst>
              <a:ext uri="{FF2B5EF4-FFF2-40B4-BE49-F238E27FC236}">
                <a16:creationId xmlns:a16="http://schemas.microsoft.com/office/drawing/2014/main" id="{36B754C9-C61C-1C4E-A760-FCD96816F9A9}"/>
              </a:ext>
            </a:extLst>
          </p:cNvPr>
          <p:cNvPicPr>
            <a:picLocks noChangeAspect="1"/>
          </p:cNvPicPr>
          <p:nvPr/>
        </p:nvPicPr>
        <p:blipFill>
          <a:blip r:embed="rId2"/>
          <a:stretch>
            <a:fillRect/>
          </a:stretch>
        </p:blipFill>
        <p:spPr>
          <a:xfrm>
            <a:off x="5059679" y="4851563"/>
            <a:ext cx="2657221" cy="1419493"/>
          </a:xfrm>
          <a:prstGeom prst="rect">
            <a:avLst/>
          </a:prstGeom>
        </p:spPr>
      </p:pic>
    </p:spTree>
    <p:extLst>
      <p:ext uri="{BB962C8B-B14F-4D97-AF65-F5344CB8AC3E}">
        <p14:creationId xmlns:p14="http://schemas.microsoft.com/office/powerpoint/2010/main" val="1196586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Managed vs Non Managed schemas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In regular (i.e. non-managed) schemas, object owners (i.e. a role with the OWNERSHIP privilege on an object) can grant access on their objects to other roles, with the option to further grant those roles the ability to manage object grants.</a:t>
            </a:r>
          </a:p>
          <a:p>
            <a:r>
              <a:rPr lang="en-US" dirty="0"/>
              <a:t>With managed access schemas, </a:t>
            </a:r>
            <a:r>
              <a:rPr lang="en-US" b="1" dirty="0"/>
              <a:t>object owners lose the ability to make grant decisions</a:t>
            </a:r>
            <a:r>
              <a:rPr lang="en-US" dirty="0"/>
              <a:t>. </a:t>
            </a:r>
            <a:r>
              <a:rPr lang="en-US" b="1" dirty="0"/>
              <a:t>Only the schema owner</a:t>
            </a:r>
            <a:r>
              <a:rPr lang="en-US" dirty="0"/>
              <a:t> (i.e. the role with the OWNERSHIP privilege on the schema) </a:t>
            </a:r>
            <a:r>
              <a:rPr lang="en-US" b="1" dirty="0"/>
              <a:t>or a role with the MANAGE GRANTS privilege can grant privileges on objects in the schema, centralizing privilege management.</a:t>
            </a:r>
          </a:p>
          <a:p>
            <a:pPr marL="76200" indent="0">
              <a:buNone/>
            </a:pP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pic>
        <p:nvPicPr>
          <p:cNvPr id="6" name="Picture 5">
            <a:extLst>
              <a:ext uri="{FF2B5EF4-FFF2-40B4-BE49-F238E27FC236}">
                <a16:creationId xmlns:a16="http://schemas.microsoft.com/office/drawing/2014/main" id="{1051A720-7E47-1B4E-BC7D-91DD9B831F1A}"/>
              </a:ext>
            </a:extLst>
          </p:cNvPr>
          <p:cNvPicPr>
            <a:picLocks noChangeAspect="1"/>
          </p:cNvPicPr>
          <p:nvPr/>
        </p:nvPicPr>
        <p:blipFill>
          <a:blip r:embed="rId2"/>
          <a:stretch>
            <a:fillRect/>
          </a:stretch>
        </p:blipFill>
        <p:spPr>
          <a:xfrm>
            <a:off x="8058912" y="4628190"/>
            <a:ext cx="2461514" cy="1843760"/>
          </a:xfrm>
          <a:prstGeom prst="rect">
            <a:avLst/>
          </a:prstGeom>
        </p:spPr>
      </p:pic>
    </p:spTree>
    <p:extLst>
      <p:ext uri="{BB962C8B-B14F-4D97-AF65-F5344CB8AC3E}">
        <p14:creationId xmlns:p14="http://schemas.microsoft.com/office/powerpoint/2010/main" val="4226685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Access Control in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Roles are the entities to which privileges on securable objects can be granted and revoked. </a:t>
            </a:r>
          </a:p>
          <a:p>
            <a:r>
              <a:rPr lang="en-US" dirty="0"/>
              <a:t>Roles are assigned to users to allow them to perform actions required for business functions in their organization. </a:t>
            </a:r>
          </a:p>
          <a:p>
            <a:r>
              <a:rPr lang="en-US" dirty="0"/>
              <a:t>A user can be assigned multiple roles. This allows users to switch roles (i.e. choose which role is active in the current Snowflake session) to perform different actions using separate sets of privileges.</a:t>
            </a: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pic>
        <p:nvPicPr>
          <p:cNvPr id="5" name="Picture 4">
            <a:extLst>
              <a:ext uri="{FF2B5EF4-FFF2-40B4-BE49-F238E27FC236}">
                <a16:creationId xmlns:a16="http://schemas.microsoft.com/office/drawing/2014/main" id="{C93E87D8-ED51-B441-B952-9F60BA8CC371}"/>
              </a:ext>
            </a:extLst>
          </p:cNvPr>
          <p:cNvPicPr>
            <a:picLocks noChangeAspect="1"/>
          </p:cNvPicPr>
          <p:nvPr/>
        </p:nvPicPr>
        <p:blipFill>
          <a:blip r:embed="rId2"/>
          <a:stretch>
            <a:fillRect/>
          </a:stretch>
        </p:blipFill>
        <p:spPr>
          <a:xfrm>
            <a:off x="5203094" y="4361300"/>
            <a:ext cx="1785812" cy="1969400"/>
          </a:xfrm>
          <a:prstGeom prst="rect">
            <a:avLst/>
          </a:prstGeom>
        </p:spPr>
      </p:pic>
    </p:spTree>
    <p:extLst>
      <p:ext uri="{BB962C8B-B14F-4D97-AF65-F5344CB8AC3E}">
        <p14:creationId xmlns:p14="http://schemas.microsoft.com/office/powerpoint/2010/main" val="3428919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Architecture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So- most of us are probably used to the general SQL setup:</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6" name="Picture 5">
            <a:extLst>
              <a:ext uri="{FF2B5EF4-FFF2-40B4-BE49-F238E27FC236}">
                <a16:creationId xmlns:a16="http://schemas.microsoft.com/office/drawing/2014/main" id="{959E2E03-E950-DE42-A55E-D6043CC15C9F}"/>
              </a:ext>
            </a:extLst>
          </p:cNvPr>
          <p:cNvPicPr>
            <a:picLocks noChangeAspect="1"/>
          </p:cNvPicPr>
          <p:nvPr/>
        </p:nvPicPr>
        <p:blipFill>
          <a:blip r:embed="rId2"/>
          <a:stretch>
            <a:fillRect/>
          </a:stretch>
        </p:blipFill>
        <p:spPr>
          <a:xfrm>
            <a:off x="8711678" y="3051918"/>
            <a:ext cx="2404618" cy="1600164"/>
          </a:xfrm>
          <a:prstGeom prst="rect">
            <a:avLst/>
          </a:prstGeom>
        </p:spPr>
      </p:pic>
      <p:pic>
        <p:nvPicPr>
          <p:cNvPr id="5" name="Picture 4">
            <a:extLst>
              <a:ext uri="{FF2B5EF4-FFF2-40B4-BE49-F238E27FC236}">
                <a16:creationId xmlns:a16="http://schemas.microsoft.com/office/drawing/2014/main" id="{D9475F5E-6DCF-6D49-AA2A-BE722CBEB15F}"/>
              </a:ext>
            </a:extLst>
          </p:cNvPr>
          <p:cNvPicPr>
            <a:picLocks noChangeAspect="1"/>
          </p:cNvPicPr>
          <p:nvPr/>
        </p:nvPicPr>
        <p:blipFill>
          <a:blip r:embed="rId3"/>
          <a:stretch>
            <a:fillRect/>
          </a:stretch>
        </p:blipFill>
        <p:spPr>
          <a:xfrm>
            <a:off x="2767914" y="2260600"/>
            <a:ext cx="5061636" cy="3411506"/>
          </a:xfrm>
          <a:prstGeom prst="rect">
            <a:avLst/>
          </a:prstGeom>
        </p:spPr>
      </p:pic>
    </p:spTree>
    <p:extLst>
      <p:ext uri="{BB962C8B-B14F-4D97-AF65-F5344CB8AC3E}">
        <p14:creationId xmlns:p14="http://schemas.microsoft.com/office/powerpoint/2010/main" val="3346773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Overall Access Control in Snowflake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Hopefully this makes more sense now. Let’s go through it:</a:t>
            </a: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pic>
        <p:nvPicPr>
          <p:cNvPr id="6" name="Picture 5">
            <a:extLst>
              <a:ext uri="{FF2B5EF4-FFF2-40B4-BE49-F238E27FC236}">
                <a16:creationId xmlns:a16="http://schemas.microsoft.com/office/drawing/2014/main" id="{30C96651-661A-134E-8880-DE7A85CCEA68}"/>
              </a:ext>
            </a:extLst>
          </p:cNvPr>
          <p:cNvPicPr>
            <a:picLocks noChangeAspect="1"/>
          </p:cNvPicPr>
          <p:nvPr/>
        </p:nvPicPr>
        <p:blipFill>
          <a:blip r:embed="rId2"/>
          <a:stretch>
            <a:fillRect/>
          </a:stretch>
        </p:blipFill>
        <p:spPr>
          <a:xfrm>
            <a:off x="472497" y="2027384"/>
            <a:ext cx="11524431" cy="4411038"/>
          </a:xfrm>
          <a:prstGeom prst="rect">
            <a:avLst/>
          </a:prstGeom>
        </p:spPr>
      </p:pic>
    </p:spTree>
    <p:extLst>
      <p:ext uri="{BB962C8B-B14F-4D97-AF65-F5344CB8AC3E}">
        <p14:creationId xmlns:p14="http://schemas.microsoft.com/office/powerpoint/2010/main" val="219170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Custom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Custom roles (i.e. any roles other than the system-defined roles) can be created by the SECURITYADMIN roles as well as by any role to which the CREATE ROLE privilege has been granted. </a:t>
            </a:r>
          </a:p>
          <a:p>
            <a:r>
              <a:rPr lang="en-US" dirty="0"/>
              <a:t>By default, the newly-created role is not assigned to any user, nor granted to any other role.</a:t>
            </a: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pic>
        <p:nvPicPr>
          <p:cNvPr id="6" name="Picture 5">
            <a:extLst>
              <a:ext uri="{FF2B5EF4-FFF2-40B4-BE49-F238E27FC236}">
                <a16:creationId xmlns:a16="http://schemas.microsoft.com/office/drawing/2014/main" id="{8E436AC2-DE7D-B947-8B63-E7B9144E049A}"/>
              </a:ext>
            </a:extLst>
          </p:cNvPr>
          <p:cNvPicPr>
            <a:picLocks noChangeAspect="1"/>
          </p:cNvPicPr>
          <p:nvPr/>
        </p:nvPicPr>
        <p:blipFill>
          <a:blip r:embed="rId2"/>
          <a:stretch>
            <a:fillRect/>
          </a:stretch>
        </p:blipFill>
        <p:spPr>
          <a:xfrm>
            <a:off x="4349750" y="4040562"/>
            <a:ext cx="3492500" cy="2324100"/>
          </a:xfrm>
          <a:prstGeom prst="rect">
            <a:avLst/>
          </a:prstGeom>
        </p:spPr>
      </p:pic>
    </p:spTree>
    <p:extLst>
      <p:ext uri="{BB962C8B-B14F-4D97-AF65-F5344CB8AC3E}">
        <p14:creationId xmlns:p14="http://schemas.microsoft.com/office/powerpoint/2010/main" val="2218609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More notes on granting 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The MANAGE GRANTS global privilege is required to grant or revoke privileges on future objects at the database level. </a:t>
            </a:r>
          </a:p>
          <a:p>
            <a:r>
              <a:rPr lang="en-US" dirty="0"/>
              <a:t>By default, only the SECURITYADMIN and ACCOUNTADMIN roles have the MANAGE GRANTS privilege. </a:t>
            </a:r>
          </a:p>
          <a:p>
            <a:r>
              <a:rPr lang="en-US" dirty="0"/>
              <a:t>In regular (non-managed) schemas, the object owner (i.e. the role with the OWNERSHIP privilege on the object) can grant privileges on the individual objects.</a:t>
            </a:r>
            <a:br>
              <a:rPr lang="en-US" dirty="0"/>
            </a:b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spTree>
    <p:extLst>
      <p:ext uri="{BB962C8B-B14F-4D97-AF65-F5344CB8AC3E}">
        <p14:creationId xmlns:p14="http://schemas.microsoft.com/office/powerpoint/2010/main" val="3680961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For each securable object, there is a set of privileges that can be granted on it. </a:t>
            </a:r>
          </a:p>
          <a:p>
            <a:r>
              <a:rPr lang="en-US" dirty="0"/>
              <a:t>For existing objects, privileges must be granted on individual objects, e.g. the SELECT privilege on the </a:t>
            </a:r>
            <a:r>
              <a:rPr lang="en-US" dirty="0" err="1"/>
              <a:t>practicetable</a:t>
            </a:r>
            <a:r>
              <a:rPr lang="en-US" dirty="0"/>
              <a:t> table. </a:t>
            </a:r>
          </a:p>
          <a:p>
            <a:r>
              <a:rPr lang="en-US" dirty="0"/>
              <a:t>To simplify grant management, </a:t>
            </a:r>
            <a:r>
              <a:rPr lang="en-US" i="1" dirty="0"/>
              <a:t>future grants</a:t>
            </a:r>
            <a:r>
              <a:rPr lang="en-US" dirty="0"/>
              <a:t> allow defining an initial set of privileges on objects created in a schema; i.e. the SELECT privilege on all </a:t>
            </a:r>
            <a:r>
              <a:rPr lang="en-US" i="1" dirty="0"/>
              <a:t>new</a:t>
            </a:r>
            <a:r>
              <a:rPr lang="en-US" dirty="0"/>
              <a:t> tables created in the </a:t>
            </a:r>
            <a:r>
              <a:rPr lang="en-US" dirty="0" err="1"/>
              <a:t>practiceschema</a:t>
            </a:r>
            <a:r>
              <a:rPr lang="en-US" dirty="0"/>
              <a:t> schema</a:t>
            </a: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pic>
        <p:nvPicPr>
          <p:cNvPr id="7" name="Picture 6">
            <a:extLst>
              <a:ext uri="{FF2B5EF4-FFF2-40B4-BE49-F238E27FC236}">
                <a16:creationId xmlns:a16="http://schemas.microsoft.com/office/drawing/2014/main" id="{13002061-4230-164A-8DEE-E7400FA6AA21}"/>
              </a:ext>
            </a:extLst>
          </p:cNvPr>
          <p:cNvPicPr>
            <a:picLocks noChangeAspect="1"/>
          </p:cNvPicPr>
          <p:nvPr/>
        </p:nvPicPr>
        <p:blipFill>
          <a:blip r:embed="rId2"/>
          <a:stretch>
            <a:fillRect/>
          </a:stretch>
        </p:blipFill>
        <p:spPr>
          <a:xfrm>
            <a:off x="5303520" y="4387785"/>
            <a:ext cx="1916430" cy="1916430"/>
          </a:xfrm>
          <a:prstGeom prst="rect">
            <a:avLst/>
          </a:prstGeom>
        </p:spPr>
      </p:pic>
    </p:spTree>
    <p:extLst>
      <p:ext uri="{BB962C8B-B14F-4D97-AF65-F5344CB8AC3E}">
        <p14:creationId xmlns:p14="http://schemas.microsoft.com/office/powerpoint/2010/main" val="2743342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Privileges are managed using the GRANT and REVOKE commands. </a:t>
            </a:r>
          </a:p>
          <a:p>
            <a:r>
              <a:rPr lang="en-US" dirty="0"/>
              <a:t>In regular (i.e. non-managed) schemas, usage of these commands is restricted to the role that owns an object (i.e. has the OWNERSHIP privilege on the object) or roles that have the MANAGE GRANTS global privilege for the object (typically the SECURITYADMIN role). </a:t>
            </a:r>
          </a:p>
          <a:p>
            <a:r>
              <a:rPr lang="en-US" dirty="0"/>
              <a:t>In managed access schemas, object owners lose the ability to make grant decisions. Only the schema owner or a role with the MANAGE GRANTS privilege can grant privileges on objects in the schema, including future grants, centralizing privilege management.</a:t>
            </a: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pic>
        <p:nvPicPr>
          <p:cNvPr id="5" name="Picture 4">
            <a:extLst>
              <a:ext uri="{FF2B5EF4-FFF2-40B4-BE49-F238E27FC236}">
                <a16:creationId xmlns:a16="http://schemas.microsoft.com/office/drawing/2014/main" id="{EC8CC15E-85A2-4142-8963-641A2777AC92}"/>
              </a:ext>
            </a:extLst>
          </p:cNvPr>
          <p:cNvPicPr>
            <a:picLocks noChangeAspect="1"/>
          </p:cNvPicPr>
          <p:nvPr/>
        </p:nvPicPr>
        <p:blipFill>
          <a:blip r:embed="rId2"/>
          <a:stretch>
            <a:fillRect/>
          </a:stretch>
        </p:blipFill>
        <p:spPr>
          <a:xfrm>
            <a:off x="8814816" y="4845860"/>
            <a:ext cx="2267966" cy="1626089"/>
          </a:xfrm>
          <a:prstGeom prst="rect">
            <a:avLst/>
          </a:prstGeom>
        </p:spPr>
      </p:pic>
    </p:spTree>
    <p:extLst>
      <p:ext uri="{BB962C8B-B14F-4D97-AF65-F5344CB8AC3E}">
        <p14:creationId xmlns:p14="http://schemas.microsoft.com/office/powerpoint/2010/main" val="3385620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Future Grant of 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One of the neatest things about granting privileges to ROLES and Objects is that you can </a:t>
            </a:r>
            <a:r>
              <a:rPr lang="en-US" b="1" dirty="0"/>
              <a:t>also</a:t>
            </a:r>
            <a:r>
              <a:rPr lang="en-US" dirty="0"/>
              <a:t> allow roles to have permissions on all future tables. </a:t>
            </a:r>
          </a:p>
          <a:p>
            <a:r>
              <a:rPr lang="en-US" dirty="0"/>
              <a:t>Remember the days when every time you updated or created a table you had to </a:t>
            </a:r>
            <a:r>
              <a:rPr lang="en-US" b="1" dirty="0"/>
              <a:t>alter table</a:t>
            </a:r>
            <a:r>
              <a:rPr lang="en-US" dirty="0"/>
              <a:t> to allow other users access (in MYSQL/POSTGRES?)</a:t>
            </a:r>
          </a:p>
          <a:p>
            <a:r>
              <a:rPr lang="en-US" dirty="0"/>
              <a:t>Well…in Snowflake we have:</a:t>
            </a:r>
          </a:p>
          <a:p>
            <a:r>
              <a:rPr lang="en-US" dirty="0"/>
              <a:t>GRANT SELECT ON </a:t>
            </a:r>
            <a:r>
              <a:rPr lang="en-US" b="1" dirty="0"/>
              <a:t>FUTURE TABLES IN SCHEMA </a:t>
            </a:r>
            <a:r>
              <a:rPr lang="en-US" dirty="0"/>
              <a:t>dbtest.schema1 TO ROLE </a:t>
            </a:r>
            <a:r>
              <a:rPr lang="en-US" dirty="0" err="1"/>
              <a:t>role_name</a:t>
            </a:r>
            <a:r>
              <a:rPr lang="en-US" dirty="0"/>
              <a:t>; </a:t>
            </a:r>
            <a:br>
              <a:rPr lang="en-US" dirty="0"/>
            </a:b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35</a:t>
            </a:fld>
            <a:endParaRPr lang="en-US"/>
          </a:p>
        </p:txBody>
      </p:sp>
      <p:pic>
        <p:nvPicPr>
          <p:cNvPr id="7" name="Picture 6">
            <a:extLst>
              <a:ext uri="{FF2B5EF4-FFF2-40B4-BE49-F238E27FC236}">
                <a16:creationId xmlns:a16="http://schemas.microsoft.com/office/drawing/2014/main" id="{13002061-4230-164A-8DEE-E7400FA6AA21}"/>
              </a:ext>
            </a:extLst>
          </p:cNvPr>
          <p:cNvPicPr>
            <a:picLocks noChangeAspect="1"/>
          </p:cNvPicPr>
          <p:nvPr/>
        </p:nvPicPr>
        <p:blipFill>
          <a:blip r:embed="rId2"/>
          <a:stretch>
            <a:fillRect/>
          </a:stretch>
        </p:blipFill>
        <p:spPr>
          <a:xfrm>
            <a:off x="5303520" y="4387785"/>
            <a:ext cx="1916430" cy="1916430"/>
          </a:xfrm>
          <a:prstGeom prst="rect">
            <a:avLst/>
          </a:prstGeom>
        </p:spPr>
      </p:pic>
    </p:spTree>
    <p:extLst>
      <p:ext uri="{BB962C8B-B14F-4D97-AF65-F5344CB8AC3E}">
        <p14:creationId xmlns:p14="http://schemas.microsoft.com/office/powerpoint/2010/main" val="907701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Final Note</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IF you get lost in this byzantine maze of roles vs grants vs privileges you can </a:t>
            </a:r>
            <a:r>
              <a:rPr lang="en-US" b="1" dirty="0"/>
              <a:t>always</a:t>
            </a:r>
            <a:r>
              <a:rPr lang="en-US" dirty="0"/>
              <a:t> go back and figure out what privileges have been granted to various roles, tables, databases.</a:t>
            </a:r>
          </a:p>
          <a:p>
            <a:r>
              <a:rPr lang="en-US" dirty="0"/>
              <a:t>The </a:t>
            </a:r>
            <a:r>
              <a:rPr lang="en-US" b="1" dirty="0"/>
              <a:t>SHOW GRANTS TO…</a:t>
            </a:r>
            <a:r>
              <a:rPr lang="en-US" dirty="0"/>
              <a:t> command is how we do this.</a:t>
            </a:r>
            <a:br>
              <a:rPr lang="en-US" dirty="0"/>
            </a:b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pic>
        <p:nvPicPr>
          <p:cNvPr id="5" name="Picture 4">
            <a:extLst>
              <a:ext uri="{FF2B5EF4-FFF2-40B4-BE49-F238E27FC236}">
                <a16:creationId xmlns:a16="http://schemas.microsoft.com/office/drawing/2014/main" id="{6D2276C5-7A0D-8748-9CA5-3B3F752AC254}"/>
              </a:ext>
            </a:extLst>
          </p:cNvPr>
          <p:cNvPicPr>
            <a:picLocks noChangeAspect="1"/>
          </p:cNvPicPr>
          <p:nvPr/>
        </p:nvPicPr>
        <p:blipFill>
          <a:blip r:embed="rId2"/>
          <a:stretch>
            <a:fillRect/>
          </a:stretch>
        </p:blipFill>
        <p:spPr>
          <a:xfrm>
            <a:off x="4362450" y="3429000"/>
            <a:ext cx="2857500" cy="2857500"/>
          </a:xfrm>
          <a:prstGeom prst="rect">
            <a:avLst/>
          </a:prstGeom>
        </p:spPr>
      </p:pic>
    </p:spTree>
    <p:extLst>
      <p:ext uri="{BB962C8B-B14F-4D97-AF65-F5344CB8AC3E}">
        <p14:creationId xmlns:p14="http://schemas.microsoft.com/office/powerpoint/2010/main" val="4156651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Dropping or </a:t>
            </a:r>
            <a:r>
              <a:rPr lang="en-US"/>
              <a:t>revoking permissions</a:t>
            </a:r>
            <a:endParaRPr lang="en-US" dirty="0"/>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Fundamentally it’s pretty simple to delete users, roles, etc. We can </a:t>
            </a:r>
            <a:r>
              <a:rPr lang="en-US" b="1" dirty="0"/>
              <a:t>DROP </a:t>
            </a:r>
            <a:r>
              <a:rPr lang="en-US" dirty="0"/>
              <a:t>USERS, ROLES, DATABASES</a:t>
            </a:r>
          </a:p>
          <a:p>
            <a:r>
              <a:rPr lang="en-US" dirty="0"/>
              <a:t>For removing </a:t>
            </a:r>
            <a:r>
              <a:rPr lang="en-US" b="1" dirty="0"/>
              <a:t>Privileges</a:t>
            </a:r>
            <a:r>
              <a:rPr lang="en-US" dirty="0"/>
              <a:t> we use the </a:t>
            </a:r>
            <a:r>
              <a:rPr lang="en-US" b="1" dirty="0"/>
              <a:t>REVOKE</a:t>
            </a:r>
            <a:r>
              <a:rPr lang="en-US" dirty="0"/>
              <a:t> command – which is a way of taking away permissions</a:t>
            </a:r>
            <a:br>
              <a:rPr lang="en-US" dirty="0"/>
            </a:br>
            <a:br>
              <a:rPr lang="en-US" dirty="0"/>
            </a:br>
            <a:endParaRPr lang="en-US" dirty="0"/>
          </a:p>
          <a:p>
            <a:pPr marL="76200" indent="0">
              <a:buNone/>
            </a:pPr>
            <a:r>
              <a:rPr lang="en-US" dirty="0"/>
              <a:t> </a:t>
            </a:r>
          </a:p>
          <a:p>
            <a:endParaRPr lang="en-US" dirty="0"/>
          </a:p>
          <a:p>
            <a:pPr marL="76200" indent="0">
              <a:buNone/>
            </a:pPr>
            <a:r>
              <a:rPr lang="en-US" dirty="0"/>
              <a:t> </a:t>
            </a: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37</a:t>
            </a:fld>
            <a:endParaRPr lang="en-US"/>
          </a:p>
        </p:txBody>
      </p:sp>
      <p:pic>
        <p:nvPicPr>
          <p:cNvPr id="5" name="Picture 4">
            <a:extLst>
              <a:ext uri="{FF2B5EF4-FFF2-40B4-BE49-F238E27FC236}">
                <a16:creationId xmlns:a16="http://schemas.microsoft.com/office/drawing/2014/main" id="{3C539C7F-4CAB-0F43-97CD-6BE9D4AC8406}"/>
              </a:ext>
            </a:extLst>
          </p:cNvPr>
          <p:cNvPicPr>
            <a:picLocks noChangeAspect="1"/>
          </p:cNvPicPr>
          <p:nvPr/>
        </p:nvPicPr>
        <p:blipFill>
          <a:blip r:embed="rId2"/>
          <a:stretch>
            <a:fillRect/>
          </a:stretch>
        </p:blipFill>
        <p:spPr>
          <a:xfrm>
            <a:off x="4351528" y="3748462"/>
            <a:ext cx="3098800" cy="2616200"/>
          </a:xfrm>
          <a:prstGeom prst="rect">
            <a:avLst/>
          </a:prstGeom>
        </p:spPr>
      </p:pic>
    </p:spTree>
    <p:extLst>
      <p:ext uri="{BB962C8B-B14F-4D97-AF65-F5344CB8AC3E}">
        <p14:creationId xmlns:p14="http://schemas.microsoft.com/office/powerpoint/2010/main" val="778242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Pause and jump to LAB 02</a:t>
            </a:r>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38</a:t>
            </a:fld>
            <a:endParaRPr lang="en-US"/>
          </a:p>
        </p:txBody>
      </p:sp>
      <p:pic>
        <p:nvPicPr>
          <p:cNvPr id="8" name="Picture 7">
            <a:extLst>
              <a:ext uri="{FF2B5EF4-FFF2-40B4-BE49-F238E27FC236}">
                <a16:creationId xmlns:a16="http://schemas.microsoft.com/office/drawing/2014/main" id="{751C1ED9-DACF-DE40-B923-5F5521BF9837}"/>
              </a:ext>
            </a:extLst>
          </p:cNvPr>
          <p:cNvPicPr>
            <a:picLocks noChangeAspect="1"/>
          </p:cNvPicPr>
          <p:nvPr/>
        </p:nvPicPr>
        <p:blipFill>
          <a:blip r:embed="rId2"/>
          <a:stretch>
            <a:fillRect/>
          </a:stretch>
        </p:blipFill>
        <p:spPr>
          <a:xfrm>
            <a:off x="3660689" y="1604490"/>
            <a:ext cx="4717192" cy="4823435"/>
          </a:xfrm>
          <a:prstGeom prst="rect">
            <a:avLst/>
          </a:prstGeom>
        </p:spPr>
      </p:pic>
    </p:spTree>
    <p:extLst>
      <p:ext uri="{BB962C8B-B14F-4D97-AF65-F5344CB8AC3E}">
        <p14:creationId xmlns:p14="http://schemas.microsoft.com/office/powerpoint/2010/main" val="654387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pic>
        <p:nvPicPr>
          <p:cNvPr id="5" name="Picture 4">
            <a:extLst>
              <a:ext uri="{FF2B5EF4-FFF2-40B4-BE49-F238E27FC236}">
                <a16:creationId xmlns:a16="http://schemas.microsoft.com/office/drawing/2014/main" id="{411B7A1D-5906-A448-BD8A-61242610B6CD}"/>
              </a:ext>
            </a:extLst>
          </p:cNvPr>
          <p:cNvPicPr>
            <a:picLocks noChangeAspect="1"/>
          </p:cNvPicPr>
          <p:nvPr/>
        </p:nvPicPr>
        <p:blipFill>
          <a:blip r:embed="rId2"/>
          <a:stretch>
            <a:fillRect/>
          </a:stretch>
        </p:blipFill>
        <p:spPr>
          <a:xfrm>
            <a:off x="3170021" y="1500025"/>
            <a:ext cx="5306713" cy="4769324"/>
          </a:xfrm>
          <a:prstGeom prst="rect">
            <a:avLst/>
          </a:prstGeom>
        </p:spPr>
      </p:pic>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2347635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Virtual Warehouses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A virtual warehouse, often referred to simply as a “warehouse”, is a cluster of compute resources in Snowflake. A warehouse provides the required resources, such as CPU, memory, and temporary storage, to perform the following operations in a Snowflake session:</a:t>
            </a:r>
          </a:p>
          <a:p>
            <a:r>
              <a:rPr lang="en-US" dirty="0"/>
              <a:t>Executing SQL </a:t>
            </a:r>
            <a:r>
              <a:rPr lang="en-US" dirty="0">
                <a:hlinkClick r:id="rId2"/>
              </a:rPr>
              <a:t>SELECT</a:t>
            </a:r>
            <a:r>
              <a:rPr lang="en-US" dirty="0"/>
              <a:t> statements that require compute resources (e.g. retrieving rows from tables and views).</a:t>
            </a:r>
          </a:p>
          <a:p>
            <a:r>
              <a:rPr lang="en-US" dirty="0"/>
              <a:t>Performing DML operations, such as:</a:t>
            </a:r>
          </a:p>
          <a:p>
            <a:pPr lvl="1"/>
            <a:r>
              <a:rPr lang="en-US" dirty="0"/>
              <a:t>Updating rows in tables (</a:t>
            </a:r>
            <a:r>
              <a:rPr lang="en-US" dirty="0">
                <a:hlinkClick r:id="rId3"/>
              </a:rPr>
              <a:t>DELETE</a:t>
            </a:r>
            <a:r>
              <a:rPr lang="en-US" dirty="0"/>
              <a:t> , </a:t>
            </a:r>
            <a:r>
              <a:rPr lang="en-US" dirty="0">
                <a:hlinkClick r:id="rId4"/>
              </a:rPr>
              <a:t>INSERT</a:t>
            </a:r>
            <a:r>
              <a:rPr lang="en-US" dirty="0"/>
              <a:t> , </a:t>
            </a:r>
            <a:r>
              <a:rPr lang="en-US" dirty="0">
                <a:hlinkClick r:id="rId5"/>
              </a:rPr>
              <a:t>UPDATE</a:t>
            </a:r>
            <a:r>
              <a:rPr lang="en-US" dirty="0"/>
              <a:t>).</a:t>
            </a:r>
          </a:p>
          <a:p>
            <a:pPr lvl="1"/>
            <a:r>
              <a:rPr lang="en-US" dirty="0"/>
              <a:t>Loading data into tables (</a:t>
            </a:r>
            <a:r>
              <a:rPr lang="en-US" dirty="0">
                <a:hlinkClick r:id="rId6"/>
              </a:rPr>
              <a:t>COPY INTO &lt;table&gt;</a:t>
            </a:r>
            <a:r>
              <a:rPr lang="en-US" dirty="0"/>
              <a:t>).</a:t>
            </a:r>
          </a:p>
          <a:p>
            <a:pPr lvl="1"/>
            <a:r>
              <a:rPr lang="en-US" dirty="0"/>
              <a:t>Unloading data from tables (</a:t>
            </a:r>
            <a:r>
              <a:rPr lang="en-US" dirty="0">
                <a:hlinkClick r:id="rId7"/>
              </a:rPr>
              <a:t>COPY INTO &lt;location&gt;</a:t>
            </a:r>
            <a:r>
              <a:rPr lang="en-US" dirty="0"/>
              <a:t>).</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8"/>
          <a:stretch>
            <a:fillRect/>
          </a:stretch>
        </p:blipFill>
        <p:spPr>
          <a:xfrm>
            <a:off x="8681480" y="4352864"/>
            <a:ext cx="3133824" cy="1674095"/>
          </a:xfrm>
          <a:prstGeom prst="rect">
            <a:avLst/>
          </a:prstGeom>
        </p:spPr>
      </p:pic>
    </p:spTree>
    <p:extLst>
      <p:ext uri="{BB962C8B-B14F-4D97-AF65-F5344CB8AC3E}">
        <p14:creationId xmlns:p14="http://schemas.microsoft.com/office/powerpoint/2010/main" val="1719928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Virtual Warehouses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Warehouses are required for queries, as well as all DML operations, including loading data into tables. </a:t>
            </a:r>
          </a:p>
          <a:p>
            <a:r>
              <a:rPr lang="en-US" dirty="0"/>
              <a:t>A warehouse is defined by its size, as well as the other properties that can be set to help control and automate warehouse activity.</a:t>
            </a:r>
          </a:p>
          <a:p>
            <a:pPr marL="76200" indent="0">
              <a:buNone/>
            </a:pPr>
            <a:br>
              <a:rPr lang="en-US" dirty="0"/>
            </a:b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418399" y="3853520"/>
            <a:ext cx="3133824" cy="1674095"/>
          </a:xfrm>
          <a:prstGeom prst="rect">
            <a:avLst/>
          </a:prstGeom>
        </p:spPr>
      </p:pic>
    </p:spTree>
    <p:extLst>
      <p:ext uri="{BB962C8B-B14F-4D97-AF65-F5344CB8AC3E}">
        <p14:creationId xmlns:p14="http://schemas.microsoft.com/office/powerpoint/2010/main" val="3706164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Auto Suspension and Resumption</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A warehouse can be set to automatically resume or suspend, based on activity:</a:t>
            </a:r>
          </a:p>
          <a:p>
            <a:pPr lvl="1"/>
            <a:r>
              <a:rPr lang="en-US" dirty="0"/>
              <a:t>By default, auto-suspend is enabled. Snowflake automatically suspends the warehouse if it is inactive for the specified period of time.</a:t>
            </a:r>
          </a:p>
          <a:p>
            <a:pPr lvl="1"/>
            <a:r>
              <a:rPr lang="en-US" dirty="0"/>
              <a:t>By default, auto-resume is enabled. Snowflake automatically resumes the warehouse when any statement that requires a warehouse is submitted </a:t>
            </a:r>
            <a:r>
              <a:rPr lang="en-US" b="1" i="1" dirty="0"/>
              <a:t>and</a:t>
            </a:r>
            <a:r>
              <a:rPr lang="en-US" dirty="0"/>
              <a:t> the warehouse is the current warehouse for the session.</a:t>
            </a:r>
          </a:p>
          <a:p>
            <a:pPr marL="76200" indent="0">
              <a:buNone/>
            </a:pPr>
            <a:br>
              <a:rPr lang="en-US" dirty="0"/>
            </a:b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3771874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Query Processing and Concurrency</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The number of queries that a warehouse can concurrently process is determined by the size and complexity of each query. </a:t>
            </a:r>
          </a:p>
          <a:p>
            <a:r>
              <a:rPr lang="en-US" dirty="0"/>
              <a:t>As queries are submitted, the warehouse calculates and reserves the compute resources needed to process each query. </a:t>
            </a:r>
          </a:p>
          <a:p>
            <a:r>
              <a:rPr lang="en-US" dirty="0"/>
              <a:t>If the warehouse does not have enough remaining resources to process a query, the query is queued, pending resources that become available as other running queries complete.</a:t>
            </a:r>
            <a:br>
              <a:rPr lang="en-US" dirty="0"/>
            </a:b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1843460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Warehouse Usage in Sessions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When a session is initiated in Snowflake, the session does not, by default, have a warehouse associated with it. </a:t>
            </a:r>
          </a:p>
          <a:p>
            <a:r>
              <a:rPr lang="en-US" dirty="0"/>
              <a:t>Until a session has a warehouse associated with it, queries cannot be submitted within the session.</a:t>
            </a:r>
            <a:br>
              <a:rPr lang="en-US" dirty="0"/>
            </a:b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2"/>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3453970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br>
              <a:rPr lang="en-US" dirty="0"/>
            </a:br>
            <a:br>
              <a:rPr lang="en-US" dirty="0"/>
            </a:br>
            <a:r>
              <a:rPr lang="en-US" dirty="0"/>
              <a:t>Default Warehouse for Users</a:t>
            </a:r>
            <a:br>
              <a:rPr lang="en-US" dirty="0"/>
            </a:br>
            <a:br>
              <a:rPr lang="en-US" dirty="0"/>
            </a:br>
            <a:endParaRPr lang="en-US" dirty="0"/>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To facilitate querying immediately after a session is initiated, Snowflake supports specifying a default warehouse for each individual user. The default warehouse for a user is used as the warehouse for all sessions initiated by the user.</a:t>
            </a:r>
          </a:p>
          <a:p>
            <a:r>
              <a:rPr lang="en-US" dirty="0"/>
              <a:t>A default warehouse can be specified when creating or modifying the user, either through the web interface or using </a:t>
            </a:r>
            <a:r>
              <a:rPr lang="en-US" dirty="0">
                <a:hlinkClick r:id="rId2"/>
              </a:rPr>
              <a:t>CREATE USER</a:t>
            </a:r>
            <a:r>
              <a:rPr lang="en-US" dirty="0"/>
              <a:t>/</a:t>
            </a:r>
            <a:r>
              <a:rPr lang="en-US" dirty="0">
                <a:hlinkClick r:id="rId3"/>
              </a:rPr>
              <a:t>ALTER USER</a:t>
            </a:r>
            <a:r>
              <a:rPr lang="en-US" dirty="0"/>
              <a:t>.</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7" name="Picture 6">
            <a:extLst>
              <a:ext uri="{FF2B5EF4-FFF2-40B4-BE49-F238E27FC236}">
                <a16:creationId xmlns:a16="http://schemas.microsoft.com/office/drawing/2014/main" id="{D5CA9273-930C-344B-AC0D-34FF4AD5D8F3}"/>
              </a:ext>
            </a:extLst>
          </p:cNvPr>
          <p:cNvPicPr>
            <a:picLocks noChangeAspect="1"/>
          </p:cNvPicPr>
          <p:nvPr/>
        </p:nvPicPr>
        <p:blipFill>
          <a:blip r:embed="rId4"/>
          <a:stretch>
            <a:fillRect/>
          </a:stretch>
        </p:blipFill>
        <p:spPr>
          <a:xfrm>
            <a:off x="4356615" y="4310720"/>
            <a:ext cx="3133824" cy="1674095"/>
          </a:xfrm>
          <a:prstGeom prst="rect">
            <a:avLst/>
          </a:prstGeom>
        </p:spPr>
      </p:pic>
    </p:spTree>
    <p:extLst>
      <p:ext uri="{BB962C8B-B14F-4D97-AF65-F5344CB8AC3E}">
        <p14:creationId xmlns:p14="http://schemas.microsoft.com/office/powerpoint/2010/main" val="4061171660"/>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1721</TotalTime>
  <Words>2198</Words>
  <Application>Microsoft Macintosh PowerPoint</Application>
  <PresentationFormat>Widescreen</PresentationFormat>
  <Paragraphs>242</Paragraphs>
  <Slides>39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Helvetica Neue Light</vt:lpstr>
      <vt:lpstr>Calibri</vt:lpstr>
      <vt:lpstr>Arial</vt:lpstr>
      <vt:lpstr>DI Template</vt:lpstr>
      <vt:lpstr>PowerPoint Presentation</vt:lpstr>
      <vt:lpstr>General Snowflake Hierarchy</vt:lpstr>
      <vt:lpstr>Overall Architecture</vt:lpstr>
      <vt:lpstr>Virtual Warehouses</vt:lpstr>
      <vt:lpstr>Virtual Warehouses</vt:lpstr>
      <vt:lpstr>Auto Suspension and Resumption</vt:lpstr>
      <vt:lpstr>Query Processing and Concurrency</vt:lpstr>
      <vt:lpstr>Warehouse Usage in Sessions</vt:lpstr>
      <vt:lpstr>  Default Warehouse for Users  </vt:lpstr>
      <vt:lpstr>  Summary of Warehouses  </vt:lpstr>
      <vt:lpstr>Grants and Privileges</vt:lpstr>
      <vt:lpstr>A quick word on users/privileges</vt:lpstr>
      <vt:lpstr>Snowflake ROLES</vt:lpstr>
      <vt:lpstr>Privileges</vt:lpstr>
      <vt:lpstr>Privileges and ROLES</vt:lpstr>
      <vt:lpstr>Snowflake ROLES</vt:lpstr>
      <vt:lpstr>Snowflake ROLES</vt:lpstr>
      <vt:lpstr>Snowflake ROLES</vt:lpstr>
      <vt:lpstr>Snowflake ROLES</vt:lpstr>
      <vt:lpstr>Snowflake ROLES</vt:lpstr>
      <vt:lpstr>Snowflake ROLES</vt:lpstr>
      <vt:lpstr>Snowflake ROLES</vt:lpstr>
      <vt:lpstr>Snowflake ROLES</vt:lpstr>
      <vt:lpstr>Overall Access Control in Snowflake</vt:lpstr>
      <vt:lpstr>Overall Access Control in Snowflake</vt:lpstr>
      <vt:lpstr>Overall Access Control in Snowflake</vt:lpstr>
      <vt:lpstr>Overall Access Control in Snowflake</vt:lpstr>
      <vt:lpstr>Managed vs Non Managed schemas</vt:lpstr>
      <vt:lpstr>Overall Access Control in Snowflake</vt:lpstr>
      <vt:lpstr>Overall Access Control in Snowflake</vt:lpstr>
      <vt:lpstr>Custom ROLES</vt:lpstr>
      <vt:lpstr>More notes on granting privileges</vt:lpstr>
      <vt:lpstr>Privileges</vt:lpstr>
      <vt:lpstr>Privileges</vt:lpstr>
      <vt:lpstr>Future Grant of privileges</vt:lpstr>
      <vt:lpstr>Final Note</vt:lpstr>
      <vt:lpstr>Dropping or revoking permissions</vt:lpstr>
      <vt:lpstr>Pause and jump to LAB 02</vt:lpstr>
      <vt:lpstr>Confused? ASK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fernincornwall@gmail.com</cp:lastModifiedBy>
  <cp:revision>45</cp:revision>
  <dcterms:modified xsi:type="dcterms:W3CDTF">2020-05-21T14:49:11Z</dcterms:modified>
</cp:coreProperties>
</file>